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5" r:id="rId11"/>
    <p:sldId id="282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4" r:id="rId23"/>
    <p:sldId id="275" r:id="rId24"/>
    <p:sldId id="276" r:id="rId25"/>
    <p:sldId id="277" r:id="rId26"/>
    <p:sldId id="279" r:id="rId27"/>
    <p:sldId id="280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71C1A-7BF0-46EC-A37F-67DECB13474B}" type="datetimeFigureOut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B2D3-B113-4D46-8F62-9467C53ABC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26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8627E-01A5-3887-AC58-831E3B6D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36C384-6D9A-3B81-AFD3-711A51CCA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AAF56F-8BFF-027A-58D5-DAF0C806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7F97-8822-4A98-A428-14CEEC8432B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36A404-FA94-AC70-0122-DA62B953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D49B9C-1125-8E17-E83A-CF3AAA03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40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A530E-D768-F502-A34C-426C29EE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66A5D88-4A88-E556-CBC6-41B308D64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80EA97-37D7-A7E2-A47C-4656AB84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5D04-D44A-40D0-9096-88B6C6FB7AB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2C1C9E-38F7-1A48-629C-BDDBAE03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2264A0-236A-F135-D22B-A652B73E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40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AFB18E-4B45-E3AA-C229-4CEA70954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EF59A5-AC54-FCD5-C0CE-8F412DC31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D5449-5328-EA04-7D24-E053EA97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FCAC-1031-4797-9230-A0C3ED47FE1B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01C311-7E6C-3C70-A3A4-1E3685D6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C9FDDB-8DE5-90FD-A934-186BF193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92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8E929-60EC-ED20-AE41-16523D3A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14C5E-38A7-D3B5-112A-A1FFF1B52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A9BDA9-12DB-344F-0F74-7D781560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DB095-E488-4BD4-B7AD-2D9EF160433A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C8D93E-C68C-5119-9D2B-8B58C2CE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6F3437-E032-22F6-CEDC-2DF093AA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93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376B8D-30D3-51C8-0E0B-9A3CF121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B1DFDA-FDE0-E6DF-CB03-BBE0B18A8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AC9987-9E3C-A226-B110-A2763CB1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3B0A-C72B-42B7-9BAB-9235C85027C3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62E6EE-8AFF-ECB8-5929-F3CEA02F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805076-11AC-4E3A-6256-94D28CE1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7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9DDD3D-21ED-83B1-7067-744BDF29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CF2D6A-C8DD-C4F8-DEE5-1D204A0C3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970E2C-A579-F21A-0981-2FF906940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8D9246-48A9-E8A1-2ED3-E45ACAA0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D50-B263-4F2A-AE41-7CF1D1BB5F45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9748A6-7D85-1D08-1001-AE628B7E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361E5C-7181-445B-14E5-F15BD387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74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8C80E5-3B09-0294-268A-A0866280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9B693D-0F1B-BD33-F738-B1432D2F5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F6EADD-6FD8-59C1-7E62-67E977587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4C89DA-9B38-BD00-5312-C828F9526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F1097AE-B185-F2C1-AF77-F7ADA3D30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0C32D8-90AB-6CAD-030D-B9A7CD83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E554-FA31-45B5-80D6-003B1971800A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5BC2A5F-19B9-D47E-9B9E-6ADFE719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DBF4DE-1EC6-A0C4-6A94-B8424860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3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47E8C-5A68-5CF0-713D-E4084D6B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74BA08-283A-47D4-276A-98E0E05D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FB99-0438-4A2A-83C0-E196C4151CA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75FE2E-EEB3-4CB4-962C-7AF8904C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92340C-393D-59D1-E289-0AFFF65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64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C3AFCE1-A03D-B840-9ABB-A10D938D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5407-DD74-4DFE-97BE-EC03B0C545C3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30E9A9-D1EB-76B1-A307-A38FF959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047AB5-4CE6-A465-0C80-5506C7D1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05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3FF2B-D3D3-5916-D576-891194D1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29CBF5-0487-1039-7286-1869A7785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CCC4CB-BF74-E780-984E-98AF920B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3A5B14-E734-ABE0-8089-8DC761E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E9E-9E12-4436-9064-976E7A5D6574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5CE7AA-A054-3BA5-3F39-E108552F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54D0E8-1286-3A7D-1384-4EC40E51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50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78F43-8577-EB34-CFF5-6E44DC10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67A62BA-78F9-0F5B-9597-A9135BD89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AA65BA-04CB-DF4C-64F0-E04258DB5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F2EAF3-249C-F0D0-1003-723DAC10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BE2-5147-4261-BBDA-F53061FA9669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B901C1-CC46-7D32-A078-4FDC9F7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B5D6F7-71C8-3603-FA68-05581751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20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E582BA6-2D83-1EF8-6F98-0DBAAB41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8B12FC-F294-83D3-FDE5-8B3583EE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99B1CE-FA72-1EC7-33DE-9C9657F7D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0E50-8586-47ED-BD99-1C906F55F83C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20CFDD-A458-3E75-1791-1B4C40AD6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82DF2C-9AD5-22BC-3F25-634943148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54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36FFC-FA78-4228-4306-8838F0365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Understanding basic ideas of 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9270B59-6318-97C7-1153-667A04A2D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Atsushi Kawabata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2D3132-4CE0-037B-1D5B-1CC83E3B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99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313196-7D57-6C70-35C3-AC479022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SSWT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99E3B6-7E35-75C7-87E9-E92FB144A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Must choose the appropriate wavelet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Gabor wavelets are most commonly used, b/c they have the least time-frequency uncertainty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963B7C-5740-A3DF-79BE-104C55F45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CFE3909-35D1-9AD1-F984-C79197AA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10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7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52616-BC72-5478-6B16-A4A97B7A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Wavelets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44BB6-BEF4-D8A6-72E6-44E0F41686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D4ADFE-D124-4061-A175-FF4B4718C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985447-A69F-6542-A005-803FE71A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98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8C921-CFEC-575C-8AFE-D22DC81A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“Amplitude”?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1DACBD-8C01-D966-9247-D94E94787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Each of the transformation spills out “amplitude information” and “phase information” because the result is in complex numbers.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 neuroscience, “amplitude information” and “phas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 information” are usually plotted in different graphs, i.e. spaces, as power spectrum and phase spectrum.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So, the time-frequency-amplitude graph usually is a time-graph-power graph.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ook at the amplitude and phase on the same graph by looking at real part only: 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FE4D65-81F2-959D-7C7F-8B7C8E34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E64C3-8D4F-D644-C584-33BD8748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Real-part-only Continuous Wavelet Transformation (RCWT)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FEC27-6BFE-BF7E-DE0F-583A1745E6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Real-part-only Synchro-squeezed Wavelet Transformation (RSWT) is acquired by synchro-squeezing RCWT.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4B7795E-91E2-1E72-A4ED-47CD0F45FC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A220-2B2E-077C-EF3E-A6109807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13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2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93AECF-243D-C379-EEE4-A1D74B41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CWT (Power) of Gravitational Wave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A890CC3-F253-33EE-55EC-7425C2950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0" y="1690688"/>
            <a:ext cx="6192000" cy="5031310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B5EFD5-14A0-9BE6-69A4-D05752CD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8A4C85-C568-5646-74DA-CBAAAAADC029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31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F2796-7D47-8DB7-7D16-4B8C907F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</a:t>
            </a:r>
            <a:r>
              <a:rPr kumimoji="1" lang="en-US" altLang="ja-JP" dirty="0"/>
              <a:t>WT of Gravitational Wave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&#10;&#10;自動的に生成された説明">
            <a:extLst>
              <a:ext uri="{FF2B5EF4-FFF2-40B4-BE49-F238E27FC236}">
                <a16:creationId xmlns:a16="http://schemas.microsoft.com/office/drawing/2014/main" id="{2D87B736-5E15-1F3F-2F76-504799527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0" y="1690688"/>
            <a:ext cx="6192000" cy="5054289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36095A-D824-E050-BAEA-7593F6F6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0BADE09-5E1D-9926-F701-04C68C36ECF4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307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99BEE-D9C9-616B-BB76-70CD4A78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RCWT of Gravitational Wave</a:t>
            </a:r>
            <a:endParaRPr kumimoji="1" lang="ja-JP" altLang="en-US" dirty="0"/>
          </a:p>
        </p:txBody>
      </p:sp>
      <p:pic>
        <p:nvPicPr>
          <p:cNvPr id="5" name="コンテンツ プレースホルダー 4" descr="ヒストグラム&#10;&#10;中程度の精度で自動的に生成された説明">
            <a:extLst>
              <a:ext uri="{FF2B5EF4-FFF2-40B4-BE49-F238E27FC236}">
                <a16:creationId xmlns:a16="http://schemas.microsoft.com/office/drawing/2014/main" id="{CE02F981-F291-145E-887E-09F1397E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0" y="1690688"/>
            <a:ext cx="6192000" cy="5090990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EB5952-4637-3B64-DD6B-47C77E29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BCB1E9-6DD4-BC40-D936-28520CB18766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126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AA30C-829B-824D-86A6-56AD23EA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RS</a:t>
            </a:r>
            <a:r>
              <a:rPr kumimoji="1" lang="en-US" altLang="ja-JP" dirty="0"/>
              <a:t>WT of Gravitational Wave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7AC616C-D6C4-4A36-B279-E46288D1D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0" y="1690688"/>
            <a:ext cx="6192000" cy="5048037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AD6D66-5CFB-5E32-9C22-270952F8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45C444-AEFE-E4D7-B17F-6F235F5DAF62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896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F33AC-371A-F7A6-9084-2CF3ECF1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3395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Gravitational Wave 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6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CCC4D23-1921-7EB3-BC5B-F1FEC2A281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686689" y="1430603"/>
            <a:ext cx="5400000" cy="2109155"/>
          </a:xfrm>
        </p:spPr>
      </p:pic>
      <p:pic>
        <p:nvPicPr>
          <p:cNvPr id="8" name="コンテンツ プレースホルダー 7" descr="ヒストグラム&#10;&#10;中程度の精度で自動的に生成された説明">
            <a:extLst>
              <a:ext uri="{FF2B5EF4-FFF2-40B4-BE49-F238E27FC236}">
                <a16:creationId xmlns:a16="http://schemas.microsoft.com/office/drawing/2014/main" id="{A055660A-E64A-A954-FCE2-BE1034BC2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4505"/>
          <a:stretch/>
        </p:blipFill>
        <p:spPr>
          <a:xfrm>
            <a:off x="6114623" y="1430603"/>
            <a:ext cx="5400000" cy="2109155"/>
          </a:xfr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8AC2F179-251A-F3EC-1D58-4C53891C9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5" b="26075"/>
          <a:stretch/>
        </p:blipFill>
        <p:spPr>
          <a:xfrm>
            <a:off x="677377" y="3539849"/>
            <a:ext cx="5400000" cy="2109155"/>
          </a:xfrm>
          <a:prstGeom prst="rect">
            <a:avLst/>
          </a:prstGeom>
        </p:spPr>
      </p:pic>
      <p:pic>
        <p:nvPicPr>
          <p:cNvPr id="12" name="図 1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657574E-BAB2-8D7E-98AD-0CEC123C85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5" b="26045"/>
          <a:stretch/>
        </p:blipFill>
        <p:spPr>
          <a:xfrm>
            <a:off x="6096000" y="3539849"/>
            <a:ext cx="5400000" cy="2109155"/>
          </a:xfrm>
          <a:prstGeom prst="rect">
            <a:avLst/>
          </a:prstGeom>
        </p:spPr>
      </p:pic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6E0BC3D1-0398-4B64-C270-C1BD619D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18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107D96-128B-288F-D7C6-26FA75EF75AD}"/>
              </a:ext>
            </a:extLst>
          </p:cNvPr>
          <p:cNvSpPr txBox="1"/>
          <p:nvPr/>
        </p:nvSpPr>
        <p:spPr>
          <a:xfrm>
            <a:off x="5193472" y="5846543"/>
            <a:ext cx="92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CWT</a:t>
            </a:r>
          </a:p>
          <a:p>
            <a:pPr algn="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51E637-D69D-D49C-86B4-84EA5A0F16A6}"/>
              </a:ext>
            </a:extLst>
          </p:cNvPr>
          <p:cNvSpPr txBox="1"/>
          <p:nvPr/>
        </p:nvSpPr>
        <p:spPr>
          <a:xfrm>
            <a:off x="6114623" y="5846542"/>
            <a:ext cx="92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RCWT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6702ED9-0D9C-332D-DDBC-32CFB3C85D6B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3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40C9B-292E-4351-A6B2-2A493A1A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NREM and REM sleep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E4CE1D-545D-C75B-AF91-647117A93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NREM sleep: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“an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idling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brain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movable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body”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49CE6F-75CF-F793-7237-253F91FF9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REM sleep:</a:t>
            </a:r>
            <a:b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“an active, hallucinated brain in a paralyzed brain”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9B255E-B48F-5361-205C-2A790705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19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pic>
        <p:nvPicPr>
          <p:cNvPr id="11" name="図 10" descr="文字の書かれた紙&#10;&#10;自動的に生成された説明">
            <a:extLst>
              <a:ext uri="{FF2B5EF4-FFF2-40B4-BE49-F238E27FC236}">
                <a16:creationId xmlns:a16="http://schemas.microsoft.com/office/drawing/2014/main" id="{29C58EE7-5351-423D-7097-29C52038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0" y="3234013"/>
            <a:ext cx="3060000" cy="3487462"/>
          </a:xfrm>
          <a:prstGeom prst="rect">
            <a:avLst/>
          </a:prstGeom>
        </p:spPr>
      </p:pic>
      <p:pic>
        <p:nvPicPr>
          <p:cNvPr id="13" name="図 1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FF6A0BFD-1D88-84AD-02BF-74ECD00C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00" y="3615537"/>
            <a:ext cx="6120000" cy="217170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9342C9-0CC0-C1DE-028D-22C8DA5B6940}"/>
              </a:ext>
            </a:extLst>
          </p:cNvPr>
          <p:cNvSpPr txBox="1"/>
          <p:nvPr/>
        </p:nvSpPr>
        <p:spPr>
          <a:xfrm>
            <a:off x="3472405" y="107434"/>
            <a:ext cx="869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“Neuroscience Exploring the Brain”. Bear, Connors, Paradiso. 4th edition,</a:t>
            </a:r>
            <a:r>
              <a:rPr lang="en-US" altLang="ja-JP" dirty="0">
                <a:solidFill>
                  <a:srgbClr val="5616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Ch.19.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5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CB25F1-1283-E9CF-DA6E-3955DAB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Fourier Transformation (FT) [1]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9F0FE-A7C5-8474-4315-569ECE442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172200" cy="2156066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Converts time information to frequency information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Useful because any waves expressed as superposition of sine and cosine with different frequencies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F7508936-28D5-845E-94B6-2B58DFDA4B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F7508936-28D5-845E-94B6-2B58DFDA4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C2303CF6-923F-45B4-F5B7-02A3BE6E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51" y="3757694"/>
            <a:ext cx="3600000" cy="3083207"/>
          </a:xfrm>
          <a:prstGeom prst="rect">
            <a:avLst/>
          </a:prstGeom>
        </p:spPr>
      </p:pic>
      <p:pic>
        <p:nvPicPr>
          <p:cNvPr id="8" name="図 7" descr="夜に光っている&#10;&#10;中程度の精度で自動的に生成された説明">
            <a:extLst>
              <a:ext uri="{FF2B5EF4-FFF2-40B4-BE49-F238E27FC236}">
                <a16:creationId xmlns:a16="http://schemas.microsoft.com/office/drawing/2014/main" id="{917BC2CB-BCB9-717F-38C7-C24534168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49" y="3812175"/>
            <a:ext cx="3600000" cy="2974243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00F7DEA-3D74-06EF-4208-E47A6D09BA66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795A1BFD-99BD-8A92-3361-32B1C86D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006714-F518-E2E7-7152-ED1267D16218}"/>
              </a:ext>
            </a:extLst>
          </p:cNvPr>
          <p:cNvSpPr txBox="1"/>
          <p:nvPr/>
        </p:nvSpPr>
        <p:spPr>
          <a:xfrm>
            <a:off x="6989385" y="10743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https://en.wikipedia.org/wiki/Fourier_transform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50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F91EC-5CDD-0407-DBA8-C57CF711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0 (Wake)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44D9D31-1F42-3CEE-AF6D-554BA217F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2598E9C-F559-0D65-0391-A15BB3180C84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C49F223-35C3-238F-3169-E2828C00BF68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C8461B-6BA8-7536-AA5A-DA995F4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20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326CD3-F82F-A496-C15F-EE904A1DE9D6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2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3B6DC-2504-A37D-5E9C-640AD745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REM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A21FC434-42DF-8BED-830A-F0A8BC15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D6217D2-0331-ECDF-6FDB-AADE99AAE2AB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8C42B3D-68E6-52B0-4EF7-83F9A35E6368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AB7F60-0A40-3C3A-E0DF-147ED944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21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1F4886-B5ED-634E-48B5-66A3F20BA973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1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B5668-9AA9-5071-939D-1C53C3EB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1 (Drowsiness)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C0A89AD3-CA86-4B5B-01D3-A8768F4DB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BFF0C28-A1F9-CC0C-479D-CD90B4203F7E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82FA2A8-925E-FF03-EA1C-20375E581EB5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998997D-8627-E39A-005A-B2B32FB1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6CB854-19C2-ECD2-9914-F5B250F9BC1E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4A80A-322A-170B-28FC-5315AAFB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2 (light sleep)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B5FEF353-158B-54C7-7E0D-959FFDAC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52FED7E-D691-25BE-E3FC-88B02BFE2ECB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3EF43E0-183B-69ED-62C1-E023866961EE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D162791-CAC9-5F75-AD12-5B68F977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23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CBCDF6-50C3-F301-F7A9-CDBE3A9E2FCF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16EDAD-FEE0-6A75-4C45-3C53BD41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3 (deep sleep)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FD2E4DF-5CDE-474D-D08A-1662498C6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BCD91DA-C674-53CC-D673-7CCC40EBC88D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5C27AA0-FC09-B2FD-0639-56E0775A4392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43F4875-195F-11B7-F136-20A23FDC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24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461065-2DE1-4D98-B4C8-5675306978B8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4AE206-1FB2-543A-AB97-5986C424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4 (deep slow wave)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図形&#10;&#10;中程度の精度で自動的に生成された説明">
            <a:extLst>
              <a:ext uri="{FF2B5EF4-FFF2-40B4-BE49-F238E27FC236}">
                <a16:creationId xmlns:a16="http://schemas.microsoft.com/office/drawing/2014/main" id="{F100EB3F-6D71-5322-D56D-2F575232B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B2179B1-9274-F224-90CF-DF9E713F154C}"/>
              </a:ext>
            </a:extLst>
          </p:cNvPr>
          <p:cNvCxnSpPr>
            <a:cxnSpLocks/>
          </p:cNvCxnSpPr>
          <p:nvPr/>
        </p:nvCxnSpPr>
        <p:spPr>
          <a:xfrm>
            <a:off x="1882276" y="4774802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11D689B-1E30-8CB0-0B9C-9BA3E0A151F0}"/>
              </a:ext>
            </a:extLst>
          </p:cNvPr>
          <p:cNvCxnSpPr>
            <a:cxnSpLocks/>
          </p:cNvCxnSpPr>
          <p:nvPr/>
        </p:nvCxnSpPr>
        <p:spPr>
          <a:xfrm>
            <a:off x="1876521" y="4501624"/>
            <a:ext cx="8438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E99C03E-8FBC-78E3-965B-35DA6E9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25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E80854-3079-6606-115F-B6CFF85EC6A1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2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B6F1AE-8A3D-9D3B-7E29-319269A5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 of 1.25 Hz, 2.5 Hz-band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50C0A3-5C30-5518-1C9A-4B5E8A86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1.25 Hz and 2.5 Hz band can be seen on all th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 RSWT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2.5 Hz could be associated with language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1.25 Hz could be associated with unconsciousness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8A28D1-2170-59B9-02FB-96ABA36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26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3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B6964-05BD-5D22-C989-9CDB94A6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Investigation of Hyperspace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479034-4D49-C033-DE63-E4242226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navigation of the space (the oute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 world) is done at frequencies &gt;~5 Hz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“navigation” o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 the “hyperspace” (the inner world) is done at frequencies &lt;~2.5 Hz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74539B-AF32-9FE6-0965-7AE33B50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27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20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783EA-D81B-0860-A2D5-013A000A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76B149-8A66-E6A2-3476-87E2F9A51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890754"/>
          </a:xfrm>
        </p:spPr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Useful b/c any waves expressed as superposition of sin and cos w/ different frequencies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All the 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information is lost after the 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51B967-66EB-34E2-2EA0-D0FAD387C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90754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information and frequency information are in two different spaces. After FT, they are two completely unrelated information.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16E6272-DA6C-C03C-726D-C7F32B573494}"/>
                  </a:ext>
                </a:extLst>
              </p:cNvPr>
              <p:cNvSpPr txBox="1"/>
              <p:nvPr/>
            </p:nvSpPr>
            <p:spPr>
              <a:xfrm>
                <a:off x="838200" y="485131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Want time &amp; frequency in the same space</a:t>
                </a:r>
                <a:endParaRPr kumimoji="1" lang="ja-JP" altLang="en-US" sz="4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16E6272-DA6C-C03C-726D-C7F32B57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1316"/>
                <a:ext cx="10515600" cy="769441"/>
              </a:xfrm>
              <a:prstGeom prst="rect">
                <a:avLst/>
              </a:prstGeom>
              <a:blipFill>
                <a:blip r:embed="rId2"/>
                <a:stretch>
                  <a:fillRect t="-16667" r="-1971" b="-37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AE513B-5419-265B-DC97-277403EE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3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9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ED8AE-9E33-0AEB-0FEB-0892876B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365125"/>
            <a:ext cx="11586257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Short-Time Fourier Transformation (STFT)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914926-F624-9B7C-EFEA-0FE0BAE9FE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Evenly divide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time into time regions and perform FT for each time region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BB75E6D2-6567-CBDC-7EF5-469A871DA8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lang="en-US" altLang="ja-JP" sz="2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called the window function</a:t>
                </a:r>
              </a:p>
              <a:p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BB75E6D2-6567-CBDC-7EF5-469A871DA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114E34AF-0266-F8BE-8215-A5F2DDFA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0" y="3637533"/>
            <a:ext cx="3600000" cy="2855342"/>
          </a:xfrm>
          <a:prstGeom prst="rect">
            <a:avLst/>
          </a:prstGeom>
        </p:spPr>
      </p:pic>
      <p:pic>
        <p:nvPicPr>
          <p:cNvPr id="8" name="図 7" descr="グラフ&#10;&#10;中程度の精度で自動的に生成された説明">
            <a:extLst>
              <a:ext uri="{FF2B5EF4-FFF2-40B4-BE49-F238E27FC236}">
                <a16:creationId xmlns:a16="http://schemas.microsoft.com/office/drawing/2014/main" id="{E12C0913-5C9A-B442-7CA8-FFCC0555A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02" y="3601954"/>
            <a:ext cx="3960000" cy="29265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CBDEADE5-9037-B7DA-AB50-C248FA3AEA2D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4C9FE0E5-37C9-A94F-4E85-8DF9C311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4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65CA8C-6CD1-B25E-D5CF-7F521F0B8309}"/>
              </a:ext>
            </a:extLst>
          </p:cNvPr>
          <p:cNvSpPr txBox="1"/>
          <p:nvPr/>
        </p:nvSpPr>
        <p:spPr>
          <a:xfrm>
            <a:off x="6817489" y="107434"/>
            <a:ext cx="535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https://www.youtube.com/watch?v=kuuUaqAjeoA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6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EB4AC-63E7-EECB-E555-048282F3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STFT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3BCCDD-C4D9-3AE4-49E2-E7454732C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Uncertainty Principle: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Tight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region gives wide frequency region, wide time region gives tight frequency region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A4E3D0-D709-677B-96A6-5269B40CA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Tight time region have better resolution for high-frequency waves than low-frequency waves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Wide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time region have better resolution for low-frequency waves than high-frequency waves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BDEC30-EFEC-7E9A-8D46-77834A28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5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2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A332C8-5B06-17DB-D31C-53F44E0C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Uncertainty Principle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0B3A7-77E1-3528-E3EF-F107C08F3C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D5265A8-DB25-76A4-0229-549E6572C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7716464-17C2-B2B3-C89C-DEF81F5A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05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AD4DC-694E-876C-049B-9A521403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40" y="539604"/>
            <a:ext cx="10465960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Continuous Wavelet Transformation (CWT)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51B9EA-857A-4A8D-C756-C4A1434A0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At high-frequency range, transforms with tight time region, at low-frequency range, transforms with wide time region.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5598219-7E4C-D875-617E-4F53E3C748F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875421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ja-JP" altLang="ja-JP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ja-JP" altLang="ja-JP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kumimoji="1" lang="en-US" altLang="ja-JP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the basis, instead of sine/cosine, uses wavelet</a:t>
                </a:r>
                <a:r>
                  <a:rPr lang="ja-JP" altLang="ja-JP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5598219-7E4C-D875-617E-4F53E3C7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875421" cy="4351338"/>
              </a:xfrm>
              <a:blipFill>
                <a:blip r:embed="rId2"/>
                <a:stretch>
                  <a:fillRect l="-1763" r="-39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F43D9EF-8825-C6B9-33AE-22E1DDC5B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74" y="3868954"/>
            <a:ext cx="2880000" cy="2875160"/>
          </a:xfrm>
          <a:prstGeom prst="rect">
            <a:avLst/>
          </a:prstGeom>
        </p:spPr>
      </p:pic>
      <p:pic>
        <p:nvPicPr>
          <p:cNvPr id="8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510EB72-9D61-0F59-F3D4-292E678F5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6136873" y="4067808"/>
            <a:ext cx="5400000" cy="2109155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E680313E-0ABB-8C2E-7E88-D51B45837FDF}"/>
              </a:ext>
            </a:extLst>
          </p:cNvPr>
          <p:cNvSpPr/>
          <p:nvPr/>
        </p:nvSpPr>
        <p:spPr>
          <a:xfrm>
            <a:off x="4986073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201ADEA-995C-FBBE-3938-0FF0F9D4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7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B28304-B52D-8B15-8B5B-86CE207EB9E7}"/>
              </a:ext>
            </a:extLst>
          </p:cNvPr>
          <p:cNvSpPr txBox="1"/>
          <p:nvPr/>
        </p:nvSpPr>
        <p:spPr>
          <a:xfrm>
            <a:off x="5150734" y="107434"/>
            <a:ext cx="702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https://www.youtube.com/watch?v=kuuUaqAjeoA, </a:t>
            </a:r>
          </a:p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3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754DD-06E9-15A3-4263-A4F777EA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CWT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38BA6B-0796-35DB-3996-40BDF78CCE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uncertainty of time and frequency makes it hard to acquire information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B15E3B-9701-D83C-EA9F-312234D14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97D119-9515-0DCE-AE08-CDF9D64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8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8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FF5E3-FA90-6E12-6FC9-C31B830B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64614" cy="1325563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Synchro-squeezed Wavelet Transformation (SSWT)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43E7B8-F459-4030-DF8D-C6B060795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“Squeeze” the regions.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E617ABED-7C08-8EE7-5187-5335B4CCEA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731042" cy="4351338"/>
              </a:xfrm>
            </p:spPr>
            <p:txBody>
              <a:bodyPr/>
              <a:lstStyle/>
              <a:p>
                <a:pPr marL="0" marR="0" indent="1333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ja-JP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ja-JP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ds</m:t>
                    </m:r>
                  </m:oMath>
                </a14:m>
                <a:endParaRPr lang="ja-JP" altLang="ja-JP" sz="2800" dirty="0">
                  <a:effectLst/>
                  <a:latin typeface="Cambria Math" panose="020405030504060302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where</m:t>
                      </m:r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ja-JP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ja-JP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ja-JP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ja-JP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ja-JP" altLang="ja-JP" sz="2800" dirty="0">
                  <a:effectLst/>
                  <a:latin typeface="Cambria Math" panose="020405030504060302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E617ABED-7C08-8EE7-5187-5335B4CCE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731042" cy="4351338"/>
              </a:xfrm>
              <a:blipFill>
                <a:blip r:embed="rId2"/>
                <a:stretch>
                  <a:fillRect l="-1915" t="-8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7FD619D-B066-C58C-9240-AA744C0F0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27417" y="4067808"/>
            <a:ext cx="5400000" cy="210915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DD0E635-626C-AC64-3EBC-4E921A572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5" b="26075"/>
          <a:stretch/>
        </p:blipFill>
        <p:spPr>
          <a:xfrm>
            <a:off x="6764614" y="4069556"/>
            <a:ext cx="5400000" cy="21091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DE89C2D5-F1BB-CF2A-B54F-25360A115A1A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63D825F-B23D-024E-6E65-4E1A926B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9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C2DACA-C695-411A-8D6E-5060F17EE60A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6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750</Words>
  <Application>Microsoft Office PowerPoint</Application>
  <PresentationFormat>ワイド画面</PresentationFormat>
  <Paragraphs>109</Paragraphs>
  <Slides>27</Slides>
  <Notes>0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游ゴシック</vt:lpstr>
      <vt:lpstr>游ゴシック Light</vt:lpstr>
      <vt:lpstr>游明朝</vt:lpstr>
      <vt:lpstr>Arial</vt:lpstr>
      <vt:lpstr>Cambria Math</vt:lpstr>
      <vt:lpstr>Office テーマ</vt:lpstr>
      <vt:lpstr>Understanding basic ideas of RSWT</vt:lpstr>
      <vt:lpstr>Fourier Transformation (FT) [1]</vt:lpstr>
      <vt:lpstr>Problem with the FT</vt:lpstr>
      <vt:lpstr>Short-Time Fourier Transformation (STFT) </vt:lpstr>
      <vt:lpstr>Problem with the STFT</vt:lpstr>
      <vt:lpstr>Uncertainty Principle</vt:lpstr>
      <vt:lpstr>Continuous Wavelet Transformation (CWT) </vt:lpstr>
      <vt:lpstr>Problem with the CWT</vt:lpstr>
      <vt:lpstr>Synchro-squeezed Wavelet Transformation (SSWT)</vt:lpstr>
      <vt:lpstr>Problem with the SSWT</vt:lpstr>
      <vt:lpstr>Wavelets</vt:lpstr>
      <vt:lpstr>What is “Amplitude”? </vt:lpstr>
      <vt:lpstr>Real-part-only Continuous Wavelet Transformation (RCWT)</vt:lpstr>
      <vt:lpstr>CWT (Power) of Gravitational Wave</vt:lpstr>
      <vt:lpstr>SSWT of Gravitational Wave</vt:lpstr>
      <vt:lpstr>RCWT of Gravitational Wave</vt:lpstr>
      <vt:lpstr>RSWT of Gravitational Wave</vt:lpstr>
      <vt:lpstr>Gravitational Wave  </vt:lpstr>
      <vt:lpstr>NREM and REM sleep</vt:lpstr>
      <vt:lpstr>Stage 0 (Wake) RWST</vt:lpstr>
      <vt:lpstr>REM RWST</vt:lpstr>
      <vt:lpstr>Stage 1 (Drowsiness) RWST</vt:lpstr>
      <vt:lpstr>Stage 2 (light sleep) RWST</vt:lpstr>
      <vt:lpstr>Stage 3 (deep sleep) RWST</vt:lpstr>
      <vt:lpstr>Stage 4 (deep slow wave) RWST</vt:lpstr>
      <vt:lpstr>Function of 1.25 Hz, 2.5 Hz-band</vt:lpstr>
      <vt:lpstr>Investigation of Hyperspace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basic concepts behind RSWT</dc:title>
  <dc:creator>atsushi1kawabata@gmail.com</dc:creator>
  <cp:lastModifiedBy>atsushi1kawabata@gmail.com</cp:lastModifiedBy>
  <cp:revision>70</cp:revision>
  <dcterms:created xsi:type="dcterms:W3CDTF">2022-09-05T14:34:19Z</dcterms:created>
  <dcterms:modified xsi:type="dcterms:W3CDTF">2022-09-05T21:23:37Z</dcterms:modified>
</cp:coreProperties>
</file>